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0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6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7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41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54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634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67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071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30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67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578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B621C-9869-4B0D-843F-1D0F87256E38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C6E46-168A-4360-9463-747CF75161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50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creencast-o-matic.com/" TargetMode="External"/><Relationship Id="rId2" Type="http://schemas.openxmlformats.org/officeDocument/2006/relationships/hyperlink" Target="https://chrome.google.com/webstore/detail/screencastify-screen-vide/mmeijimgabbpbgpdklnllpncmdofkcpn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didaktor.ru/obnovleniya-padlet/" TargetMode="External"/><Relationship Id="rId5" Type="http://schemas.openxmlformats.org/officeDocument/2006/relationships/hyperlink" Target="https://microsoftonline.com/" TargetMode="External"/><Relationship Id="rId4" Type="http://schemas.openxmlformats.org/officeDocument/2006/relationships/hyperlink" Target="https://cloud.google.com/blog/products/g-suite/helping-businesses-and-schools-stay-connected-in-response-to-coronaviru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upload/storage/org115/files/&#1055;&#1086;&#1083;&#1086;&#1078;&#1077;&#1085;&#1080;&#1077;%20&#1101;&#1083;&#1077;&#1082;&#1090;&#1088;&#1086;&#1085;&#1085;&#1086;&#1075;&#1086;%20&#1086;&#1073;&#1091;&#1095;&#1077;&#1085;&#1080;&#1103;%20&#1080;%20&#1076;&#1080;&#1089;&#1090;&#1072;&#1085;&#1094;&#1080;&#1086;&#1085;&#1085;&#1099;&#1093;%20&#1086;&#1073;&#1088;&#1072;&#1079;&#1086;&#1074;&#1072;&#1090;&#1077;&#1083;&#1100;&#1085;&#1099;&#1093;%20&#1090;&#1077;&#1093;&#1085;&#1086;&#1083;&#1086;&#1075;&#1080;&#1081;.pdf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didaktor.ru/federalnyj-portal-obrazovarium-moshhnyj-resurs-dlya-uchitelej-uchenikov-i-roditelej/" TargetMode="External"/><Relationship Id="rId3" Type="http://schemas.openxmlformats.org/officeDocument/2006/relationships/hyperlink" Target="https://digital.prosv.ru/" TargetMode="External"/><Relationship Id="rId7" Type="http://schemas.openxmlformats.org/officeDocument/2006/relationships/hyperlink" Target="http://didaktor.ru/rossijskaya-elektronnaya-shkola-proekt-zapushhen-aprobaciya-prodolzhaetsya/" TargetMode="External"/><Relationship Id="rId2" Type="http://schemas.openxmlformats.org/officeDocument/2006/relationships/hyperlink" Target="http://didaktor.ru/obrazovatelnaya-platforma-lekta-pervye-vpechatleniya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didaktor.ru/yandeks-zapustil-uchebniki-po-matematike-i-russkomu-yazyku/" TargetMode="External"/><Relationship Id="rId11" Type="http://schemas.openxmlformats.org/officeDocument/2006/relationships/hyperlink" Target="http://didaktor.ru/site-search/?searchid=2093581&amp;text=%D1%84%D0%BE%D1%80%D0%BC%D0%B8%D1%80%D1%83%D1%8E%D1%89%D0%B5%D0%B5%20%D0%BE%D1%86%D0%B5%D0%BD%D0%B8%D0%B2%D0%B0%D0%BD%D0%B8%D0%B5&amp;web=0" TargetMode="External"/><Relationship Id="rId5" Type="http://schemas.openxmlformats.org/officeDocument/2006/relationships/hyperlink" Target="http://didaktor.ru/novyj-resurs-distancionnogo-obucheniya-shkolnikov/" TargetMode="External"/><Relationship Id="rId10" Type="http://schemas.openxmlformats.org/officeDocument/2006/relationships/hyperlink" Target="http://didaktor.ru/site-search/?searchid=2093581&amp;text=%D0%B8%D0%BD%D1%82%D0%B5%D1%80%D0%B0%D0%BA%D1%82%D0%B8%D0%B2%D0%BD%D0%BE%D0%B5%20%D0%BE%D0%B1%D1%83%D1%87%D0%B0%D1%8E%D1%89%D0%B5%D0%B5%20%D0%B2%D0%B8%D0%B4%D0%B5%D0%BE&amp;web=0" TargetMode="External"/><Relationship Id="rId4" Type="http://schemas.openxmlformats.org/officeDocument/2006/relationships/hyperlink" Target="http://didaktor.ru/uchi-ru-interaktivnaya-sistema-obucheniya-minusov-bolshe-chem-plyusov/" TargetMode="External"/><Relationship Id="rId9" Type="http://schemas.openxmlformats.org/officeDocument/2006/relationships/hyperlink" Target="http://didaktor.ru/site-search/?searchid=2093581&amp;text=%D0%B8%D0%BD%D1%82%D0%B5%D1%80%D0%B0%D0%BA%D1%82%D0%B8%D0%B2%D0%BD%D1%8B%D0%B5%20%D1%80%D0%B0%D0%B1%D0%BE%D1%87%D0%B8%D0%B5%20%D0%BB%D0%B8%D1%81%D1%82%D1%8B&amp;web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437" y="1939637"/>
            <a:ext cx="8319654" cy="232799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Переход на ДО по </a:t>
            </a:r>
            <a:r>
              <a:rPr lang="ru-RU" sz="6000" b="1" dirty="0" err="1" smtClean="0">
                <a:solidFill>
                  <a:srgbClr val="FF0000"/>
                </a:solidFill>
              </a:rPr>
              <a:t>Тлякеевской</a:t>
            </a:r>
            <a:r>
              <a:rPr lang="ru-RU" sz="6000" b="1" dirty="0" smtClean="0">
                <a:solidFill>
                  <a:srgbClr val="FF0000"/>
                </a:solidFill>
              </a:rPr>
              <a:t> ООШ </a:t>
            </a:r>
            <a:r>
              <a:rPr lang="ru-RU" sz="6000" b="1" dirty="0" err="1" smtClean="0">
                <a:solidFill>
                  <a:srgbClr val="FF0000"/>
                </a:solidFill>
              </a:rPr>
              <a:t>Актанышского</a:t>
            </a:r>
            <a:r>
              <a:rPr lang="ru-RU" sz="6000" b="1" dirty="0" smtClean="0">
                <a:solidFill>
                  <a:srgbClr val="FF0000"/>
                </a:solidFill>
              </a:rPr>
              <a:t> района РТ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745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Установить и использовать инструменты для видеоконференций: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инструменты, как </a:t>
            </a:r>
            <a:r>
              <a:rPr lang="en-US" b="1" i="0" u="sng" dirty="0" err="1" smtClean="0">
                <a:solidFill>
                  <a:srgbClr val="658A00"/>
                </a:solidFill>
                <a:effectLst/>
                <a:latin typeface="inherit"/>
                <a:hlinkClick r:id="rId2"/>
              </a:rPr>
              <a:t>Screencastify</a:t>
            </a:r>
            <a:r>
              <a:rPr lang="en-US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и </a:t>
            </a:r>
            <a:r>
              <a:rPr lang="en-US" b="1" i="0" u="sng" dirty="0" smtClean="0">
                <a:solidFill>
                  <a:srgbClr val="658A00"/>
                </a:solidFill>
                <a:effectLst/>
                <a:latin typeface="inherit"/>
                <a:hlinkClick r:id="rId3"/>
              </a:rPr>
              <a:t>Screencast-o-</a:t>
            </a:r>
            <a:r>
              <a:rPr lang="en-US" b="1" i="0" u="sng" dirty="0" err="1" smtClean="0">
                <a:solidFill>
                  <a:srgbClr val="658A00"/>
                </a:solidFill>
                <a:effectLst/>
                <a:latin typeface="inherit"/>
                <a:hlinkClick r:id="rId3"/>
              </a:rPr>
              <a:t>matic</a:t>
            </a:r>
            <a:r>
              <a:rPr lang="en-US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, 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</a:br>
            <a:r>
              <a:rPr lang="en-US" b="1" i="0" u="sng" dirty="0" smtClean="0">
                <a:solidFill>
                  <a:srgbClr val="658A00"/>
                </a:solidFill>
                <a:effectLst/>
                <a:latin typeface="inherit"/>
              </a:rPr>
              <a:t>Loom,</a:t>
            </a: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  <a:t/>
            </a:r>
            <a:b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</a:br>
            <a:r>
              <a:rPr lang="en-US" b="1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YouTube </a:t>
            </a:r>
            <a:r>
              <a:rPr lang="ru-RU" b="1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трансляция</a:t>
            </a:r>
            <a:r>
              <a:rPr lang="ru-RU" b="1" u="sng" dirty="0">
                <a:solidFill>
                  <a:srgbClr val="658A00"/>
                </a:solidFill>
                <a:latin typeface="inherit"/>
              </a:rPr>
              <a:t/>
            </a:r>
            <a:br>
              <a:rPr lang="ru-RU" b="1" u="sng" dirty="0">
                <a:solidFill>
                  <a:srgbClr val="658A00"/>
                </a:solidFill>
                <a:latin typeface="inherit"/>
              </a:rPr>
            </a:br>
            <a:r>
              <a:rPr lang="en-US" b="1" i="0" u="sng" dirty="0" smtClean="0">
                <a:solidFill>
                  <a:srgbClr val="658A00"/>
                </a:solidFill>
                <a:effectLst/>
                <a:latin typeface="inherit"/>
                <a:hlinkClick r:id="rId4"/>
              </a:rPr>
              <a:t>Hangouts Meet for G Suite</a:t>
            </a:r>
            <a:r>
              <a:rPr lang="en-US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>  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b="0" i="0" dirty="0" smtClean="0">
                <a:solidFill>
                  <a:srgbClr val="404040"/>
                </a:solidFill>
                <a:effectLst/>
                <a:latin typeface="Times New Roman" panose="02020603050405020304" pitchFamily="18" charset="0"/>
              </a:rPr>
            </a:br>
            <a:r>
              <a:rPr lang="en-US" b="1" i="0" u="sng" dirty="0" smtClean="0">
                <a:solidFill>
                  <a:srgbClr val="658A00"/>
                </a:solidFill>
                <a:effectLst/>
                <a:latin typeface="inherit"/>
                <a:hlinkClick r:id="rId5"/>
              </a:rPr>
              <a:t>Microsoft Teams</a:t>
            </a: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  <a:t/>
            </a:r>
            <a:b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</a:br>
            <a:r>
              <a:rPr lang="en-US" b="1" i="0" u="sng" dirty="0" err="1" smtClean="0">
                <a:solidFill>
                  <a:srgbClr val="658A00"/>
                </a:solidFill>
                <a:effectLst/>
                <a:latin typeface="inherit"/>
                <a:hlinkClick r:id="rId6"/>
              </a:rPr>
              <a:t>Padlet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68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746" y="21939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FF0000"/>
                </a:solidFill>
                <a:effectLst/>
                <a:latin typeface="Lato"/>
              </a:rPr>
              <a:t>8.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inherit"/>
              </a:rPr>
              <a:t>Учителям рекомендуется</a:t>
            </a:r>
            <a:r>
              <a:rPr lang="ru-RU" b="0" i="0" dirty="0" smtClean="0">
                <a:solidFill>
                  <a:srgbClr val="FF0000"/>
                </a:solidFill>
                <a:effectLst/>
                <a:latin typeface="Lato"/>
              </a:rPr>
              <a:t>: 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планировать свою педагогическую деятельность  с учетом системы дистанционного обучения, создавать простейшие, нужные для обучающихся, ресурсы и задания;  выражать свое отношение к работам обучающихся в виде текстовых или аудио рецензий, устных онлайн консультаций.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98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193020"/>
          </a:xfrm>
        </p:spPr>
        <p:txBody>
          <a:bodyPr>
            <a:normAutofit/>
          </a:bodyPr>
          <a:lstStyle/>
          <a:p>
            <a:pPr algn="ctr"/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9. </a:t>
            </a:r>
            <a:r>
              <a:rPr lang="ru-RU" b="1" i="1" dirty="0" smtClean="0">
                <a:solidFill>
                  <a:srgbClr val="FF0000"/>
                </a:solidFill>
                <a:effectLst/>
                <a:latin typeface="inherit"/>
              </a:rPr>
              <a:t>Директорам школ  рекомендуется: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</a:t>
            </a:r>
            <a:b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</a:b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взять на себя организацию ежедневного мониторинга ДО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2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7159" y="277091"/>
            <a:ext cx="10515600" cy="1503583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Придерживаемся за следующую модель перехода на ДО:</a:t>
            </a:r>
            <a:endParaRPr lang="ru-RU" sz="4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50020" y="1896979"/>
            <a:ext cx="10515600" cy="1500187"/>
          </a:xfrm>
        </p:spPr>
        <p:txBody>
          <a:bodyPr>
            <a:noAutofit/>
          </a:bodyPr>
          <a:lstStyle/>
          <a:p>
            <a:pPr marL="514350" indent="-514350" algn="ctr">
              <a:buAutoNum type="arabicPeriod"/>
            </a:pPr>
            <a:r>
              <a:rPr lang="ru-RU" sz="3200" b="0" i="0" dirty="0" smtClean="0">
                <a:solidFill>
                  <a:srgbClr val="666666"/>
                </a:solidFill>
                <a:effectLst/>
                <a:latin typeface="Lato"/>
              </a:rPr>
              <a:t>Прежде всего школа </a:t>
            </a:r>
            <a:r>
              <a:rPr lang="ru-RU" sz="3200" b="1" i="1" dirty="0" smtClean="0">
                <a:solidFill>
                  <a:srgbClr val="666666"/>
                </a:solidFill>
                <a:effectLst/>
                <a:latin typeface="inherit"/>
              </a:rPr>
              <a:t>разрабатывает и утверждает локальный акт</a:t>
            </a:r>
            <a:r>
              <a:rPr lang="ru-RU" sz="3200" b="0" i="0" dirty="0" smtClean="0">
                <a:solidFill>
                  <a:srgbClr val="666666"/>
                </a:solidFill>
                <a:effectLst/>
                <a:latin typeface="Lato"/>
              </a:rPr>
              <a:t> (приказ, положение)  об организации дистанционного обучения, в котором определяет, в том числе порядок оказания учебно-методической помощи обучающимся (индивидуальных консультаций) и проведения текущего и итогового контроля по учебным предметам;</a:t>
            </a:r>
            <a:r>
              <a:rPr lang="en-US" sz="3200" b="0" i="0" dirty="0" smtClean="0">
                <a:solidFill>
                  <a:srgbClr val="666666"/>
                </a:solidFill>
                <a:effectLst/>
                <a:latin typeface="Lato"/>
              </a:rPr>
              <a:t> </a:t>
            </a:r>
            <a:r>
              <a:rPr lang="en-US" sz="3200" b="0" i="0" dirty="0" smtClean="0">
                <a:solidFill>
                  <a:srgbClr val="666666"/>
                </a:solidFill>
                <a:effectLst/>
                <a:latin typeface="Lato"/>
                <a:hlinkClick r:id="rId2"/>
              </a:rPr>
              <a:t>https://edu.tatar.ru/upload/storage/org115/files/</a:t>
            </a:r>
            <a:r>
              <a:rPr lang="ru-RU" sz="3200" b="0" i="0" dirty="0" smtClean="0">
                <a:solidFill>
                  <a:srgbClr val="666666"/>
                </a:solidFill>
                <a:effectLst/>
                <a:latin typeface="Lato"/>
                <a:hlinkClick r:id="rId2"/>
              </a:rPr>
              <a:t>Положение%20электронного%20обучения%20и%20дистанционных%20образовательных%20технологий.</a:t>
            </a:r>
            <a:r>
              <a:rPr lang="en-US" sz="3200" b="0" i="0" dirty="0" smtClean="0">
                <a:solidFill>
                  <a:srgbClr val="666666"/>
                </a:solidFill>
                <a:effectLst/>
                <a:latin typeface="Lato"/>
                <a:hlinkClick r:id="rId2"/>
              </a:rPr>
              <a:t>pdf</a:t>
            </a:r>
            <a:endParaRPr lang="ru-RU" sz="3200" b="0" i="0" dirty="0" smtClean="0">
              <a:solidFill>
                <a:srgbClr val="666666"/>
              </a:solidFill>
              <a:effectLst/>
              <a:latin typeface="Lato"/>
            </a:endParaRPr>
          </a:p>
          <a:p>
            <a:pPr marL="514350" indent="-514350">
              <a:buAutoNum type="arabicPeriod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0685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891" y="23463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2. Следующий шаг – это  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формирование  расписания занятий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на каждый учебный день по каждому учебному предмету  с учетом сокращения продолжительности  урока 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до 30 минут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;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82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491" y="226319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3. Затем школа 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информирует обучающихся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и 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их родителей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(законных представителей) с новым форматом обучения, в том числе с расписанием занятий, графиком проведения текущего и итогового контроля, консультаций;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2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782" y="206923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4. При организации дистанционного обучения также необходимо  </a:t>
            </a:r>
            <a:b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</a:b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обеспечить ведение учета результатов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</a:t>
            </a:r>
            <a:b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</a:b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образовательного процесса в электронной форме.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14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309" y="6677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</a:t>
            </a:r>
            <a:r>
              <a:rPr lang="ru-RU" sz="3600" b="0" i="0" dirty="0" smtClean="0">
                <a:solidFill>
                  <a:srgbClr val="666666"/>
                </a:solidFill>
                <a:effectLst/>
                <a:latin typeface="Lato"/>
              </a:rPr>
              <a:t>5.</a:t>
            </a:r>
            <a:r>
              <a:rPr lang="ru-RU" sz="3600" b="1" i="1" dirty="0" smtClean="0">
                <a:solidFill>
                  <a:srgbClr val="666666"/>
                </a:solidFill>
                <a:latin typeface="inherit"/>
              </a:rPr>
              <a:t>Р</a:t>
            </a:r>
            <a:r>
              <a:rPr lang="ru-RU" sz="3600" b="1" i="1" dirty="0" smtClean="0">
                <a:solidFill>
                  <a:srgbClr val="666666"/>
                </a:solidFill>
                <a:effectLst/>
                <a:latin typeface="inherit"/>
              </a:rPr>
              <a:t>одители </a:t>
            </a:r>
            <a:r>
              <a:rPr lang="ru-RU" sz="3600" b="0" i="0" dirty="0" smtClean="0">
                <a:solidFill>
                  <a:srgbClr val="666666"/>
                </a:solidFill>
                <a:effectLst/>
                <a:latin typeface="Lato"/>
              </a:rPr>
              <a:t>(законные представители) </a:t>
            </a:r>
            <a:r>
              <a:rPr lang="ru-RU" sz="3600" b="1" i="1" dirty="0" smtClean="0">
                <a:solidFill>
                  <a:srgbClr val="666666"/>
                </a:solidFill>
                <a:effectLst/>
                <a:latin typeface="inherit"/>
              </a:rPr>
              <a:t>должны подтвердить выбор дистанционного обучения документально:</a:t>
            </a:r>
            <a:r>
              <a:rPr lang="ru-RU" sz="3600" b="0" i="0" dirty="0" smtClean="0">
                <a:solidFill>
                  <a:srgbClr val="666666"/>
                </a:solidFill>
                <a:effectLst/>
                <a:latin typeface="Lato"/>
              </a:rPr>
              <a:t> в виде  письменного </a:t>
            </a:r>
            <a:r>
              <a:rPr lang="ru-RU" sz="3600" b="0" i="0" dirty="0" err="1" smtClean="0">
                <a:solidFill>
                  <a:srgbClr val="666666"/>
                </a:solidFill>
                <a:effectLst/>
                <a:latin typeface="Lato"/>
              </a:rPr>
              <a:t>заявления.Форма</a:t>
            </a:r>
            <a:r>
              <a:rPr lang="ru-RU" sz="3600" b="0" i="0" dirty="0" smtClean="0">
                <a:solidFill>
                  <a:srgbClr val="666666"/>
                </a:solidFill>
                <a:effectLst/>
                <a:latin typeface="Lato"/>
              </a:rPr>
              <a:t> прилагается.</a:t>
            </a:r>
            <a:br>
              <a:rPr lang="ru-RU" sz="3600" b="0" i="0" dirty="0" smtClean="0">
                <a:solidFill>
                  <a:srgbClr val="666666"/>
                </a:solidFill>
                <a:effectLst/>
                <a:latin typeface="Lato"/>
              </a:rPr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3455" y="1870364"/>
            <a:ext cx="1091045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Директору </a:t>
            </a:r>
          </a:p>
          <a:p>
            <a:pPr algn="r"/>
            <a:r>
              <a:rPr lang="ru-RU" sz="1400" dirty="0" err="1" smtClean="0"/>
              <a:t>Тлякеевской</a:t>
            </a:r>
            <a:r>
              <a:rPr lang="ru-RU" sz="1400" dirty="0" smtClean="0"/>
              <a:t> ООШ</a:t>
            </a:r>
          </a:p>
          <a:p>
            <a:pPr algn="r"/>
            <a:r>
              <a:rPr lang="ru-RU" sz="1400" dirty="0" err="1" smtClean="0"/>
              <a:t>Р.Х.Ахметову</a:t>
            </a:r>
            <a:r>
              <a:rPr lang="ru-RU" sz="1400" dirty="0" smtClean="0"/>
              <a:t> от</a:t>
            </a:r>
          </a:p>
          <a:p>
            <a:endParaRPr lang="ru-RU" sz="1400" dirty="0" smtClean="0"/>
          </a:p>
          <a:p>
            <a:pPr algn="r"/>
            <a:r>
              <a:rPr lang="ru-RU" sz="1400" dirty="0" smtClean="0"/>
              <a:t>________________________</a:t>
            </a:r>
          </a:p>
          <a:p>
            <a:pPr algn="r"/>
            <a:r>
              <a:rPr lang="ru-RU" sz="1400" dirty="0" smtClean="0"/>
              <a:t>    (ФИО родителя)</a:t>
            </a:r>
          </a:p>
          <a:p>
            <a:endParaRPr lang="ru-RU" sz="1400" dirty="0" smtClean="0"/>
          </a:p>
          <a:p>
            <a:pPr algn="ctr"/>
            <a:r>
              <a:rPr lang="ru-RU" sz="1400" dirty="0" smtClean="0"/>
              <a:t>ЗАЯВЛЕНИЕ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Прошу Вас организовать обучение с использованием дистанционных технологий с моим(ей) сыном (дочерью): 		, учеником (</a:t>
            </a:r>
            <a:r>
              <a:rPr lang="ru-RU" sz="1400" dirty="0" err="1" smtClean="0"/>
              <a:t>цей</a:t>
            </a:r>
            <a:r>
              <a:rPr lang="ru-RU" sz="1400" dirty="0" smtClean="0"/>
              <a:t>) 	класса на период с 01 – 12 апреля 2020 года. Ответственность за жизнь и здоровье ребёнка во время дистанционного обучения беру на себя.</a:t>
            </a:r>
          </a:p>
          <a:p>
            <a:r>
              <a:rPr lang="ru-RU" sz="1400" dirty="0" smtClean="0"/>
              <a:t>С инструкциями для учащихся и родителей (законных представителей) при обучении с применением электронного обучения и дистанционных образовательных технологий ознакомлены.</a:t>
            </a:r>
          </a:p>
          <a:p>
            <a:endParaRPr lang="ru-RU" sz="1400" dirty="0" smtClean="0"/>
          </a:p>
          <a:p>
            <a:r>
              <a:rPr lang="ru-RU" sz="1400" dirty="0" smtClean="0"/>
              <a:t>«24»марта2020 г.</a:t>
            </a:r>
          </a:p>
          <a:p>
            <a:r>
              <a:rPr lang="ru-RU" sz="1400" dirty="0" smtClean="0"/>
              <a:t>___________/_________________</a:t>
            </a:r>
          </a:p>
          <a:p>
            <a:r>
              <a:rPr lang="ru-RU" sz="1400" dirty="0" smtClean="0"/>
              <a:t>        подпись	             расшифровка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3010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891" y="21107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6. </a:t>
            </a:r>
            <a:r>
              <a:rPr lang="ru-RU" b="1" i="1" dirty="0">
                <a:solidFill>
                  <a:srgbClr val="666666"/>
                </a:solidFill>
                <a:latin typeface="Lato"/>
              </a:rPr>
              <a:t>В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несение соответствующих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корректировок  в рабочие программы и (или) учебные планы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в части форм обучения (лекция, онлайн консультация), технических средств обучения.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14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618" y="218007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7. </a:t>
            </a:r>
            <a:r>
              <a:rPr lang="ru-RU" b="1" i="1" dirty="0">
                <a:solidFill>
                  <a:srgbClr val="666666"/>
                </a:solidFill>
                <a:latin typeface="Lato"/>
              </a:rPr>
              <a:t>П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осле  проведенной подготовки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 в соответствии с техническими возможностями </a:t>
            </a:r>
            <a:r>
              <a:rPr lang="ru-RU" b="1" i="1" dirty="0" smtClean="0">
                <a:solidFill>
                  <a:srgbClr val="666666"/>
                </a:solidFill>
                <a:effectLst/>
                <a:latin typeface="inherit"/>
              </a:rPr>
              <a:t>школа организует 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 проведение учебных занятий, консультаций, </a:t>
            </a:r>
            <a:r>
              <a:rPr lang="ru-RU" b="0" i="0" dirty="0" err="1" smtClean="0">
                <a:solidFill>
                  <a:srgbClr val="666666"/>
                </a:solidFill>
                <a:effectLst/>
                <a:latin typeface="Lato"/>
              </a:rPr>
              <a:t>вебинаров</a:t>
            </a:r>
            <a:r>
              <a:rPr lang="ru-RU" b="0" i="0" dirty="0" smtClean="0">
                <a:solidFill>
                  <a:srgbClr val="666666"/>
                </a:solidFill>
                <a:effectLst/>
                <a:latin typeface="Lato"/>
              </a:rPr>
              <a:t> на школьном портале или иной платформе с использованием различных электронных образовательных ресурсов, например, с помощью «Скайпа».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5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547" y="365124"/>
            <a:ext cx="10515600" cy="690195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4900" b="1" dirty="0" smtClean="0">
                <a:solidFill>
                  <a:srgbClr val="FF0000"/>
                </a:solidFill>
              </a:rPr>
              <a:t>Используемые онлайн-платформы: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i="0" u="sng" dirty="0" err="1" smtClean="0">
                <a:solidFill>
                  <a:srgbClr val="658A00"/>
                </a:solidFill>
                <a:effectLst/>
                <a:latin typeface="inherit"/>
                <a:hlinkClick r:id="rId2"/>
              </a:rPr>
              <a:t>Лекта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, издательства </a:t>
            </a: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  <a:hlinkClick r:id="rId3"/>
              </a:rPr>
              <a:t>Просвещение</a:t>
            </a: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  <a:t>,</a:t>
            </a:r>
            <a:b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</a:b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 </a:t>
            </a:r>
            <a:r>
              <a:rPr lang="ru-RU" b="1" i="0" u="sng" dirty="0" err="1" smtClean="0">
                <a:solidFill>
                  <a:srgbClr val="658A00"/>
                </a:solidFill>
                <a:effectLst/>
                <a:latin typeface="inherit"/>
                <a:hlinkClick r:id="rId4"/>
              </a:rPr>
              <a:t>Учи.ру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,</a:t>
            </a:r>
            <a:b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</a:b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 </a:t>
            </a:r>
            <a:r>
              <a:rPr lang="ru-RU" b="1" i="0" u="sng" dirty="0" err="1" smtClean="0">
                <a:solidFill>
                  <a:srgbClr val="658A00"/>
                </a:solidFill>
                <a:effectLst/>
                <a:latin typeface="inherit"/>
                <a:hlinkClick r:id="rId5"/>
              </a:rPr>
              <a:t>ЯКласс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,</a:t>
            </a:r>
            <a:b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</a:b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 </a:t>
            </a:r>
            <a:r>
              <a:rPr lang="ru-RU" b="1" i="0" u="sng" dirty="0" err="1" smtClean="0">
                <a:solidFill>
                  <a:srgbClr val="658A00"/>
                </a:solidFill>
                <a:effectLst/>
                <a:latin typeface="inherit"/>
                <a:hlinkClick r:id="rId6"/>
              </a:rPr>
              <a:t>Яндекс.Учебник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,</a:t>
            </a:r>
            <a:b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</a:b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 </a:t>
            </a: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  <a:hlinkClick r:id="rId7"/>
              </a:rPr>
              <a:t>Российская Электронная школа</a:t>
            </a: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,</a:t>
            </a:r>
            <a:b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</a:br>
            <a:r>
              <a:rPr lang="ru-RU" b="0" i="0" dirty="0" smtClean="0">
                <a:solidFill>
                  <a:srgbClr val="404040"/>
                </a:solidFill>
                <a:effectLst/>
                <a:latin typeface="Source Sans Pro"/>
              </a:rPr>
              <a:t> </a:t>
            </a:r>
            <a:r>
              <a:rPr lang="ru-RU" b="1" i="0" u="sng" dirty="0" err="1" smtClean="0">
                <a:solidFill>
                  <a:srgbClr val="658A00"/>
                </a:solidFill>
                <a:effectLst/>
                <a:latin typeface="inherit"/>
                <a:hlinkClick r:id="rId8"/>
              </a:rPr>
              <a:t>Образовариум</a:t>
            </a: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  <a:t/>
            </a:r>
            <a:b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</a:br>
            <a:r>
              <a:rPr lang="ru-RU" b="1" dirty="0" smtClean="0">
                <a:solidFill>
                  <a:srgbClr val="FF0000"/>
                </a:solidFill>
                <a:latin typeface="inherit"/>
              </a:rPr>
              <a:t>и образовательные ресурсы:</a:t>
            </a:r>
            <a:r>
              <a:rPr lang="ru-RU" b="1" i="0" u="sng" dirty="0" smtClean="0">
                <a:solidFill>
                  <a:srgbClr val="FF0000"/>
                </a:solidFill>
                <a:effectLst/>
                <a:latin typeface="inherit"/>
              </a:rPr>
              <a:t/>
            </a:r>
            <a:br>
              <a:rPr lang="ru-RU" b="1" i="0" u="sng" dirty="0" smtClean="0">
                <a:solidFill>
                  <a:srgbClr val="FF0000"/>
                </a:solidFill>
                <a:effectLst/>
                <a:latin typeface="inherit"/>
              </a:rPr>
            </a:br>
            <a:r>
              <a:rPr lang="ru-RU" b="1" u="sng" dirty="0">
                <a:hlinkClick r:id="rId9"/>
              </a:rPr>
              <a:t>интерактивных рабочих листов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hlinkClick r:id="rId10"/>
              </a:rPr>
              <a:t>интерактивного обучающего видео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hlinkClick r:id="rId11"/>
              </a:rPr>
              <a:t>инструментов формирующего оценивания</a:t>
            </a: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  <a:t/>
            </a:r>
            <a:br>
              <a:rPr lang="ru-RU" b="1" i="0" u="sng" dirty="0" smtClean="0">
                <a:solidFill>
                  <a:srgbClr val="658A00"/>
                </a:solidFill>
                <a:effectLst/>
                <a:latin typeface="inherit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65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</TotalTime>
  <Words>84</Words>
  <Application>Microsoft Office PowerPoint</Application>
  <PresentationFormat>Широкоэкранный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inherit</vt:lpstr>
      <vt:lpstr>Lato</vt:lpstr>
      <vt:lpstr>Source Sans Pro</vt:lpstr>
      <vt:lpstr>Times New Roman</vt:lpstr>
      <vt:lpstr>Тема Office</vt:lpstr>
      <vt:lpstr>Переход на ДО по Тлякеевской ООШ Актанышского района РТ</vt:lpstr>
      <vt:lpstr>Придерживаемся за следующую модель перехода на ДО:</vt:lpstr>
      <vt:lpstr>2. Следующий шаг – это  формирование  расписания занятий на каждый учебный день по каждому учебному предмету  с учетом сокращения продолжительности  урока до 30 минут; </vt:lpstr>
      <vt:lpstr>3. Затем школа информирует обучающихся и их родителей (законных представителей) с новым форматом обучения, в том числе с расписанием занятий, графиком проведения текущего и итогового контроля, консультаций;</vt:lpstr>
      <vt:lpstr>4. При организации дистанционного обучения также необходимо   обеспечить ведение учета результатов  образовательного процесса в электронной форме.</vt:lpstr>
      <vt:lpstr> 5.Родители (законные представители) должны подтвердить выбор дистанционного обучения документально: в виде  письменного заявления.Форма прилагается. </vt:lpstr>
      <vt:lpstr>6. Внесение соответствующих корректировок  в рабочие программы и (или) учебные планы в части форм обучения (лекция, онлайн консультация), технических средств обучения. </vt:lpstr>
      <vt:lpstr>7. После  проведенной подготовки  в соответствии с техническими возможностями школа организует  проведение учебных занятий, консультаций, вебинаров на школьном портале или иной платформе с использованием различных электронных образовательных ресурсов, например, с помощью «Скайпа». </vt:lpstr>
      <vt:lpstr>Используемые онлайн-платформы: Лекта, издательства Просвещение,  Учи.ру,  ЯКласс,  Яндекс.Учебник,  Российская Электронная школа,  Образовариум и образовательные ресурсы: интерактивных рабочих листов интерактивного обучающего видео инструментов формирующего оценивания   </vt:lpstr>
      <vt:lpstr>   Установить и использовать инструменты для видеоконференций: инструменты, как Screencastify и Screencast-o-matic,  Loom, YouTube трансляция Hangouts Meet for G Suite   Microsoft Teams Padlet</vt:lpstr>
      <vt:lpstr>8.Учителям рекомендуется: планировать свою педагогическую деятельность  с учетом системы дистанционного обучения, создавать простейшие, нужные для обучающихся, ресурсы и задания;  выражать свое отношение к работам обучающихся в виде текстовых или аудио рецензий, устных онлайн консультаций.</vt:lpstr>
      <vt:lpstr>9. Директорам школ  рекомендуется:  взять на себя организацию ежедневного мониторинга ДО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ДО по Тлякеевской ООШ Актанышского района РТ</dc:title>
  <dc:creator>Майсара</dc:creator>
  <cp:lastModifiedBy>Майсара</cp:lastModifiedBy>
  <cp:revision>6</cp:revision>
  <dcterms:created xsi:type="dcterms:W3CDTF">2020-03-26T12:27:34Z</dcterms:created>
  <dcterms:modified xsi:type="dcterms:W3CDTF">2020-03-26T13:17:41Z</dcterms:modified>
</cp:coreProperties>
</file>